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9" autoAdjust="0"/>
  </p:normalViewPr>
  <p:slideViewPr>
    <p:cSldViewPr>
      <p:cViewPr varScale="1">
        <p:scale>
          <a:sx n="110" d="100"/>
          <a:sy n="110" d="100"/>
        </p:scale>
        <p:origin x="126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4C71EC6-210F-42DE-9C53-41977AD35B3D}" type="datetimeFigureOut">
              <a:rPr lang="ru-RU" smtClean="0"/>
              <a:t>18.09.2017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18.09.2017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18.09.2017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18.09.2017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Content Placeholder 7"/>
          <p:cNvSpPr>
            <a:spLocks noGrp="1"/>
          </p:cNvSpPr>
          <p:nvPr>
            <p:ph sz="quarter" idx="13"/>
          </p:nvPr>
        </p:nvSpPr>
        <p:spPr>
          <a:xfrm>
            <a:off x="609600" y="1600200"/>
            <a:ext cx="792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18.09.2017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18.09.2017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18.09.2017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18.09.2017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18.09.2017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18.09.2017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18.09.2017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4C71EC6-210F-42DE-9C53-41977AD35B3D}" type="datetimeFigureOut">
              <a:rPr lang="ru-RU" smtClean="0"/>
              <a:t>18.09.2017</a:t>
            </a:fld>
            <a:endParaRPr lang="ru-RU"/>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ru-RU"/>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sp>
        <p:nvSpPr>
          <p:cNvPr id="2" name="Заголовок 1"/>
          <p:cNvSpPr>
            <a:spLocks noGrp="1"/>
          </p:cNvSpPr>
          <p:nvPr>
            <p:ph type="ctrTitle"/>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276872"/>
            <a:ext cx="659765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89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C000"/>
                </a:solidFill>
              </a:rPr>
              <a:t>Преимущества продукции </a:t>
            </a:r>
            <a:r>
              <a:rPr lang="ru-RU" b="1" dirty="0" smtClean="0">
                <a:solidFill>
                  <a:srgbClr val="FFC000"/>
                </a:solidFill>
              </a:rPr>
              <a:t>«</a:t>
            </a:r>
            <a:r>
              <a:rPr lang="en-US" b="1" dirty="0" smtClean="0">
                <a:solidFill>
                  <a:srgbClr val="FFC000"/>
                </a:solidFill>
              </a:rPr>
              <a:t>FOAMPIPE</a:t>
            </a:r>
            <a:r>
              <a:rPr lang="ru-RU" b="1" dirty="0" smtClean="0">
                <a:solidFill>
                  <a:srgbClr val="FFC000"/>
                </a:solidFill>
              </a:rPr>
              <a:t>»</a:t>
            </a:r>
            <a:endParaRPr lang="ru-RU" b="1" dirty="0">
              <a:solidFill>
                <a:srgbClr val="FFC000"/>
              </a:solidFill>
            </a:endParaRPr>
          </a:p>
        </p:txBody>
      </p:sp>
      <p:pic>
        <p:nvPicPr>
          <p:cNvPr id="6" name="Объект 5"/>
          <p:cNvPicPr>
            <a:picLocks noGrp="1" noChangeAspect="1"/>
          </p:cNvPicPr>
          <p:nvPr>
            <p:ph sz="quarter" idx="13"/>
          </p:nvPr>
        </p:nvPicPr>
        <p:blipFill>
          <a:blip r:embed="rId2"/>
          <a:stretch>
            <a:fillRect/>
          </a:stretch>
        </p:blipFill>
        <p:spPr>
          <a:xfrm>
            <a:off x="2627784" y="1484784"/>
            <a:ext cx="2918381" cy="1407422"/>
          </a:xfrm>
          <a:prstGeom prst="rect">
            <a:avLst/>
          </a:prstGeom>
        </p:spPr>
      </p:pic>
      <p:sp>
        <p:nvSpPr>
          <p:cNvPr id="8" name="Прямоугольник 7"/>
          <p:cNvSpPr/>
          <p:nvPr/>
        </p:nvSpPr>
        <p:spPr>
          <a:xfrm>
            <a:off x="1141362" y="2780928"/>
            <a:ext cx="7416824" cy="2862322"/>
          </a:xfrm>
          <a:prstGeom prst="rect">
            <a:avLst/>
          </a:prstGeom>
        </p:spPr>
        <p:txBody>
          <a:bodyPr wrap="square">
            <a:spAutoFit/>
          </a:bodyPr>
          <a:lstStyle/>
          <a:p>
            <a:r>
              <a:rPr lang="ru-RU" dirty="0"/>
              <a:t>• низкая теплопроводность в течение длительного срока</a:t>
            </a:r>
          </a:p>
          <a:p>
            <a:r>
              <a:rPr lang="ru-RU" dirty="0"/>
              <a:t>• высокая механическую прочность и прочность на сжатие</a:t>
            </a:r>
          </a:p>
          <a:p>
            <a:r>
              <a:rPr lang="ru-RU" dirty="0"/>
              <a:t>• отсутствие капиллярности</a:t>
            </a:r>
          </a:p>
          <a:p>
            <a:r>
              <a:rPr lang="ru-RU" dirty="0"/>
              <a:t>• практически нулевое </a:t>
            </a:r>
            <a:r>
              <a:rPr lang="ru-RU" dirty="0" err="1"/>
              <a:t>водопоглощение</a:t>
            </a:r>
            <a:endParaRPr lang="ru-RU" dirty="0"/>
          </a:p>
          <a:p>
            <a:r>
              <a:rPr lang="ru-RU" dirty="0"/>
              <a:t>• устойчивость к циклам замораживания-оттаивания</a:t>
            </a:r>
          </a:p>
          <a:p>
            <a:r>
              <a:rPr lang="ru-RU" dirty="0"/>
              <a:t>• долговечность продукции по сравнению с аналогами</a:t>
            </a:r>
          </a:p>
          <a:p>
            <a:r>
              <a:rPr lang="ru-RU" dirty="0"/>
              <a:t>• </a:t>
            </a:r>
            <a:r>
              <a:rPr lang="ru-RU" dirty="0" err="1"/>
              <a:t>бесфреоновая</a:t>
            </a:r>
            <a:r>
              <a:rPr lang="ru-RU" dirty="0"/>
              <a:t> технология производства XPS</a:t>
            </a:r>
          </a:p>
          <a:p>
            <a:r>
              <a:rPr lang="ru-RU" dirty="0"/>
              <a:t>• устойчивость к гниению и разрушению</a:t>
            </a:r>
          </a:p>
          <a:p>
            <a:r>
              <a:rPr lang="ru-RU" dirty="0"/>
              <a:t>• долговременно сохраняет формы и размеры</a:t>
            </a:r>
          </a:p>
          <a:p>
            <a:r>
              <a:rPr lang="ru-RU" dirty="0"/>
              <a:t>• продукция чистая, не имеет запаха, не вызывает раздражение кожи</a:t>
            </a:r>
          </a:p>
        </p:txBody>
      </p:sp>
    </p:spTree>
    <p:extLst>
      <p:ext uri="{BB962C8B-B14F-4D97-AF65-F5344CB8AC3E}">
        <p14:creationId xmlns:p14="http://schemas.microsoft.com/office/powerpoint/2010/main" val="1570833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C000"/>
                </a:solidFill>
              </a:rPr>
              <a:t>Преимущества изделий "FOAMPIPE" при </a:t>
            </a:r>
            <a:r>
              <a:rPr lang="ru-RU" b="1" dirty="0" smtClean="0">
                <a:solidFill>
                  <a:srgbClr val="FFC000"/>
                </a:solidFill>
              </a:rPr>
              <a:t>монтаже</a:t>
            </a:r>
            <a:endParaRPr lang="ru-RU" b="1" dirty="0">
              <a:solidFill>
                <a:srgbClr val="FFC000"/>
              </a:solidFill>
            </a:endParaRPr>
          </a:p>
        </p:txBody>
      </p:sp>
      <p:pic>
        <p:nvPicPr>
          <p:cNvPr id="4" name="Объект 3"/>
          <p:cNvPicPr>
            <a:picLocks noGrp="1" noChangeAspect="1"/>
          </p:cNvPicPr>
          <p:nvPr>
            <p:ph sz="quarter" idx="13"/>
          </p:nvPr>
        </p:nvPicPr>
        <p:blipFill>
          <a:blip r:embed="rId2"/>
          <a:stretch>
            <a:fillRect/>
          </a:stretch>
        </p:blipFill>
        <p:spPr>
          <a:xfrm>
            <a:off x="2555776" y="1556792"/>
            <a:ext cx="3749365" cy="1804572"/>
          </a:xfrm>
          <a:prstGeom prst="rect">
            <a:avLst/>
          </a:prstGeom>
        </p:spPr>
      </p:pic>
      <p:sp>
        <p:nvSpPr>
          <p:cNvPr id="6" name="Прямоугольник 5"/>
          <p:cNvSpPr/>
          <p:nvPr/>
        </p:nvSpPr>
        <p:spPr>
          <a:xfrm>
            <a:off x="899592" y="3429000"/>
            <a:ext cx="7920880" cy="2031325"/>
          </a:xfrm>
          <a:prstGeom prst="rect">
            <a:avLst/>
          </a:prstGeom>
        </p:spPr>
        <p:txBody>
          <a:bodyPr wrap="square">
            <a:spAutoFit/>
          </a:bodyPr>
          <a:lstStyle/>
          <a:p>
            <a:r>
              <a:rPr lang="ru-RU" dirty="0"/>
              <a:t>• удобны и просты в обращении</a:t>
            </a:r>
          </a:p>
          <a:p>
            <a:r>
              <a:rPr lang="ru-RU" dirty="0"/>
              <a:t>• легко режутся подручными инструментами</a:t>
            </a:r>
          </a:p>
          <a:p>
            <a:r>
              <a:rPr lang="ru-RU" dirty="0"/>
              <a:t>• при помощи П-образного теплового замка позволяет производить монтаж одному человеку</a:t>
            </a:r>
          </a:p>
          <a:p>
            <a:r>
              <a:rPr lang="ru-RU" dirty="0"/>
              <a:t>• для сложных участков трубы производятся теплоизоляционные тройники и отводы</a:t>
            </a:r>
          </a:p>
          <a:p>
            <a:r>
              <a:rPr lang="ru-RU" dirty="0"/>
              <a:t>• при необходимости цилиндры и блок-цилиндры могут поставляться на ваш объект с готовыми металлическими защитными оболочками</a:t>
            </a:r>
          </a:p>
        </p:txBody>
      </p:sp>
    </p:spTree>
    <p:extLst>
      <p:ext uri="{BB962C8B-B14F-4D97-AF65-F5344CB8AC3E}">
        <p14:creationId xmlns:p14="http://schemas.microsoft.com/office/powerpoint/2010/main" val="2700172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a:solidFill>
                  <a:srgbClr val="FFC000"/>
                </a:solidFill>
              </a:rPr>
              <a:t>Инзырейское</a:t>
            </a:r>
            <a:r>
              <a:rPr lang="ru-RU" b="1" dirty="0">
                <a:solidFill>
                  <a:srgbClr val="FFC000"/>
                </a:solidFill>
              </a:rPr>
              <a:t> месторождение</a:t>
            </a:r>
            <a:endParaRPr lang="ru-RU" b="1" dirty="0">
              <a:solidFill>
                <a:srgbClr val="FFC000"/>
              </a:solidFill>
            </a:endParaRPr>
          </a:p>
        </p:txBody>
      </p:sp>
      <p:pic>
        <p:nvPicPr>
          <p:cNvPr id="4" name="Объект 3"/>
          <p:cNvPicPr>
            <a:picLocks noGrp="1" noChangeAspect="1"/>
          </p:cNvPicPr>
          <p:nvPr>
            <p:ph sz="quarter" idx="13"/>
          </p:nvPr>
        </p:nvPicPr>
        <p:blipFill>
          <a:blip r:embed="rId2"/>
          <a:stretch>
            <a:fillRect/>
          </a:stretch>
        </p:blipFill>
        <p:spPr>
          <a:xfrm>
            <a:off x="1195405" y="1600200"/>
            <a:ext cx="6753190" cy="4114800"/>
          </a:xfrm>
          <a:prstGeom prst="rect">
            <a:avLst/>
          </a:prstGeom>
        </p:spPr>
      </p:pic>
    </p:spTree>
    <p:extLst>
      <p:ext uri="{BB962C8B-B14F-4D97-AF65-F5344CB8AC3E}">
        <p14:creationId xmlns:p14="http://schemas.microsoft.com/office/powerpoint/2010/main" val="1490480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C000"/>
                </a:solidFill>
              </a:rPr>
              <a:t>Электрогорск М.О. </a:t>
            </a:r>
            <a:endParaRPr lang="ru-RU" b="1" dirty="0">
              <a:solidFill>
                <a:srgbClr val="FFC000"/>
              </a:solidFill>
            </a:endParaRPr>
          </a:p>
        </p:txBody>
      </p:sp>
      <p:pic>
        <p:nvPicPr>
          <p:cNvPr id="4" name="Объект 3"/>
          <p:cNvPicPr>
            <a:picLocks noGrp="1" noChangeAspect="1"/>
          </p:cNvPicPr>
          <p:nvPr>
            <p:ph sz="quarter" idx="13"/>
          </p:nvPr>
        </p:nvPicPr>
        <p:blipFill>
          <a:blip r:embed="rId2"/>
          <a:stretch>
            <a:fillRect/>
          </a:stretch>
        </p:blipFill>
        <p:spPr>
          <a:xfrm>
            <a:off x="934406" y="1600200"/>
            <a:ext cx="7275187" cy="4114800"/>
          </a:xfrm>
          <a:prstGeom prst="rect">
            <a:avLst/>
          </a:prstGeom>
        </p:spPr>
      </p:pic>
    </p:spTree>
    <p:extLst>
      <p:ext uri="{BB962C8B-B14F-4D97-AF65-F5344CB8AC3E}">
        <p14:creationId xmlns:p14="http://schemas.microsoft.com/office/powerpoint/2010/main" val="1720490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П-образный тепловой замок</a:t>
            </a:r>
            <a:endParaRPr lang="ru-RU" b="1" dirty="0">
              <a:solidFill>
                <a:srgbClr val="FFC000"/>
              </a:solidFill>
            </a:endParaRPr>
          </a:p>
        </p:txBody>
      </p:sp>
      <p:pic>
        <p:nvPicPr>
          <p:cNvPr id="4" name="Объект 3"/>
          <p:cNvPicPr>
            <a:picLocks noGrp="1" noChangeAspect="1"/>
          </p:cNvPicPr>
          <p:nvPr>
            <p:ph sz="quarter" idx="13"/>
          </p:nvPr>
        </p:nvPicPr>
        <p:blipFill>
          <a:blip r:embed="rId2"/>
          <a:stretch>
            <a:fillRect/>
          </a:stretch>
        </p:blipFill>
        <p:spPr>
          <a:xfrm>
            <a:off x="1547664" y="1556792"/>
            <a:ext cx="5551365" cy="4163747"/>
          </a:xfrm>
          <a:prstGeom prst="rect">
            <a:avLst/>
          </a:prstGeom>
        </p:spPr>
      </p:pic>
      <p:sp>
        <p:nvSpPr>
          <p:cNvPr id="5" name="Прямоугольник 4"/>
          <p:cNvSpPr/>
          <p:nvPr/>
        </p:nvSpPr>
        <p:spPr>
          <a:xfrm>
            <a:off x="1691680" y="4221088"/>
            <a:ext cx="5551364" cy="1384995"/>
          </a:xfrm>
          <a:prstGeom prst="rect">
            <a:avLst/>
          </a:prstGeom>
        </p:spPr>
        <p:txBody>
          <a:bodyPr wrap="square">
            <a:spAutoFit/>
          </a:bodyPr>
          <a:lstStyle/>
          <a:p>
            <a:r>
              <a:rPr lang="ru-RU" sz="2800" dirty="0">
                <a:solidFill>
                  <a:schemeClr val="bg1"/>
                </a:solidFill>
              </a:rPr>
              <a:t>• при помощи П-образного теплового замка позволяет производить монтаж одному человеку</a:t>
            </a:r>
          </a:p>
        </p:txBody>
      </p:sp>
    </p:spTree>
    <p:extLst>
      <p:ext uri="{BB962C8B-B14F-4D97-AF65-F5344CB8AC3E}">
        <p14:creationId xmlns:p14="http://schemas.microsoft.com/office/powerpoint/2010/main" val="2290690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Изоляция </a:t>
            </a:r>
            <a:r>
              <a:rPr lang="en-US" b="1" dirty="0" err="1" smtClean="0">
                <a:solidFill>
                  <a:srgbClr val="FFC000"/>
                </a:solidFill>
              </a:rPr>
              <a:t>foampipe</a:t>
            </a:r>
            <a:endParaRPr lang="ru-RU" b="1" dirty="0">
              <a:solidFill>
                <a:srgbClr val="FFC000"/>
              </a:solidFill>
            </a:endParaRPr>
          </a:p>
        </p:txBody>
      </p:sp>
      <p:pic>
        <p:nvPicPr>
          <p:cNvPr id="4" name="Рисунок 3"/>
          <p:cNvPicPr>
            <a:picLocks noChangeAspect="1"/>
          </p:cNvPicPr>
          <p:nvPr/>
        </p:nvPicPr>
        <p:blipFill>
          <a:blip r:embed="rId2"/>
          <a:stretch>
            <a:fillRect/>
          </a:stretch>
        </p:blipFill>
        <p:spPr>
          <a:xfrm>
            <a:off x="755576" y="1438598"/>
            <a:ext cx="4462659" cy="3664014"/>
          </a:xfrm>
          <a:prstGeom prst="rect">
            <a:avLst/>
          </a:prstGeom>
        </p:spPr>
      </p:pic>
      <p:sp>
        <p:nvSpPr>
          <p:cNvPr id="5" name="Объект 4"/>
          <p:cNvSpPr>
            <a:spLocks noGrp="1"/>
          </p:cNvSpPr>
          <p:nvPr>
            <p:ph sz="quarter" idx="13"/>
          </p:nvPr>
        </p:nvSpPr>
        <p:spPr>
          <a:xfrm>
            <a:off x="4427984" y="1206971"/>
            <a:ext cx="4716016" cy="4114800"/>
          </a:xfrm>
        </p:spPr>
        <p:txBody>
          <a:bodyPr>
            <a:normAutofit/>
          </a:bodyPr>
          <a:lstStyle/>
          <a:p>
            <a:r>
              <a:rPr lang="ru-RU" sz="2800" b="1" dirty="0">
                <a:solidFill>
                  <a:srgbClr val="FFFF00"/>
                </a:solidFill>
              </a:rPr>
              <a:t>Какие бы труба не имела изгибы, монтаж тепловой изоляции "ФОМПАЙП" станет быстрым и удобным!</a:t>
            </a:r>
          </a:p>
        </p:txBody>
      </p:sp>
    </p:spTree>
    <p:extLst>
      <p:ext uri="{BB962C8B-B14F-4D97-AF65-F5344CB8AC3E}">
        <p14:creationId xmlns:p14="http://schemas.microsoft.com/office/powerpoint/2010/main" val="3954201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u="sng" dirty="0" smtClean="0">
                <a:solidFill>
                  <a:srgbClr val="FFC000"/>
                </a:solidFill>
              </a:rPr>
              <a:t>Надежная теплоизоляция</a:t>
            </a:r>
            <a:endParaRPr lang="ru-RU" b="1" u="sng" dirty="0">
              <a:solidFill>
                <a:srgbClr val="FFC000"/>
              </a:solidFill>
            </a:endParaRPr>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860790" y="1562794"/>
            <a:ext cx="4974098" cy="373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979712" y="5301208"/>
            <a:ext cx="5688632" cy="646331"/>
          </a:xfrm>
          <a:prstGeom prst="rect">
            <a:avLst/>
          </a:prstGeom>
        </p:spPr>
        <p:txBody>
          <a:bodyPr wrap="square">
            <a:spAutoFit/>
          </a:bodyPr>
          <a:lstStyle/>
          <a:p>
            <a:r>
              <a:rPr lang="ru-RU" dirty="0" smtClean="0"/>
              <a:t>- Для стальных </a:t>
            </a:r>
            <a:r>
              <a:rPr lang="ru-RU" dirty="0"/>
              <a:t>труб в нефтяной и газовой </a:t>
            </a:r>
            <a:r>
              <a:rPr lang="ru-RU" dirty="0" smtClean="0"/>
              <a:t>промышленности   - Трубопроводов с температурой применения </a:t>
            </a:r>
            <a:r>
              <a:rPr lang="ru-RU" dirty="0"/>
              <a:t>-50 до +</a:t>
            </a:r>
            <a:r>
              <a:rPr lang="ru-RU" dirty="0" smtClean="0"/>
              <a:t>75°С</a:t>
            </a:r>
            <a:endParaRPr lang="ru-RU" dirty="0"/>
          </a:p>
        </p:txBody>
      </p:sp>
    </p:spTree>
    <p:extLst>
      <p:ext uri="{BB962C8B-B14F-4D97-AF65-F5344CB8AC3E}">
        <p14:creationId xmlns:p14="http://schemas.microsoft.com/office/powerpoint/2010/main" val="1726848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C000"/>
                </a:solidFill>
              </a:rPr>
              <a:t>Ø</a:t>
            </a:r>
            <a:r>
              <a:rPr lang="ru-RU" dirty="0" smtClean="0">
                <a:solidFill>
                  <a:srgbClr val="FFC000"/>
                </a:solidFill>
              </a:rPr>
              <a:t> от 21 до 1420 мм</a:t>
            </a:r>
            <a:endParaRPr lang="ru-RU" dirty="0">
              <a:solidFill>
                <a:srgbClr val="FFC000"/>
              </a:solidFill>
            </a:endParaRPr>
          </a:p>
        </p:txBody>
      </p:sp>
      <p:sp>
        <p:nvSpPr>
          <p:cNvPr id="3" name="Объект 2"/>
          <p:cNvSpPr>
            <a:spLocks noGrp="1"/>
          </p:cNvSpPr>
          <p:nvPr>
            <p:ph sz="quarter" idx="13"/>
          </p:nvPr>
        </p:nvSpPr>
        <p:spPr/>
        <p:txBody>
          <a:bodyPr>
            <a:normAutofit/>
          </a:bodyPr>
          <a:lstStyle/>
          <a:p>
            <a:r>
              <a:rPr lang="ru-RU" dirty="0"/>
              <a:t>Цилиндры, отводы и тройники из </a:t>
            </a:r>
            <a:r>
              <a:rPr lang="ru-RU" dirty="0" err="1"/>
              <a:t>экструзионного</a:t>
            </a:r>
            <a:r>
              <a:rPr lang="ru-RU" dirty="0"/>
              <a:t> </a:t>
            </a:r>
            <a:r>
              <a:rPr lang="ru-RU" dirty="0" err="1"/>
              <a:t>пенополистирола</a:t>
            </a:r>
            <a:r>
              <a:rPr lang="ru-RU" dirty="0"/>
              <a:t> «FOAMPIPE» нашли широкое применение для тепловой изоляции наружной поверхности трубопроводов диаметром от 21 до 1420 мм. Данные изделия возможно производить толщиной внутренней изоляцией от 20 до 110 мм. Особенно востребованы большие толщины в районах вечной мерзлоты</a:t>
            </a:r>
            <a:r>
              <a:rPr lang="ru-RU" dirty="0" smtClean="0"/>
              <a:t>.</a:t>
            </a:r>
          </a:p>
          <a:p>
            <a:r>
              <a:rPr lang="ru-RU" dirty="0"/>
              <a:t>Продукция «FOAMPIPE» идеально подходит для трубопроводов с температурой транспортирующих веществ от -50 до +75 °С. Низкая теплопроводность </a:t>
            </a:r>
            <a:r>
              <a:rPr lang="ru-RU" dirty="0" err="1"/>
              <a:t>экструдированного</a:t>
            </a:r>
            <a:r>
              <a:rPr lang="ru-RU" dirty="0"/>
              <a:t> </a:t>
            </a:r>
            <a:r>
              <a:rPr lang="ru-RU" dirty="0" err="1"/>
              <a:t>пенополистирола</a:t>
            </a:r>
            <a:r>
              <a:rPr lang="ru-RU" dirty="0"/>
              <a:t>, существенно выигрывает у изделий из минеральной ваты и пенополиуретановых скорлуп, что позволяет использование меньшей толщины изоляции «ФОМПАЙП». Это позволяет снизить стоимость продукции и монтажных работ.</a:t>
            </a:r>
          </a:p>
        </p:txBody>
      </p:sp>
      <p:pic>
        <p:nvPicPr>
          <p:cNvPr id="4" name="Рисунок 3"/>
          <p:cNvPicPr>
            <a:picLocks noChangeAspect="1"/>
          </p:cNvPicPr>
          <p:nvPr/>
        </p:nvPicPr>
        <p:blipFill>
          <a:blip r:embed="rId2"/>
          <a:stretch>
            <a:fillRect/>
          </a:stretch>
        </p:blipFill>
        <p:spPr>
          <a:xfrm>
            <a:off x="6084168" y="4437112"/>
            <a:ext cx="2520280" cy="1155811"/>
          </a:xfrm>
          <a:prstGeom prst="rect">
            <a:avLst/>
          </a:prstGeom>
        </p:spPr>
      </p:pic>
    </p:spTree>
    <p:extLst>
      <p:ext uri="{BB962C8B-B14F-4D97-AF65-F5344CB8AC3E}">
        <p14:creationId xmlns:p14="http://schemas.microsoft.com/office/powerpoint/2010/main" val="4081786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C000"/>
                </a:solidFill>
              </a:rPr>
              <a:t>Продукция «</a:t>
            </a:r>
            <a:r>
              <a:rPr lang="en-US" b="1" dirty="0">
                <a:solidFill>
                  <a:srgbClr val="FFC000"/>
                </a:solidFill>
              </a:rPr>
              <a:t>FOAMPIPE» </a:t>
            </a:r>
            <a:r>
              <a:rPr lang="ru-RU" b="1" dirty="0" smtClean="0">
                <a:solidFill>
                  <a:srgbClr val="FFC000"/>
                </a:solidFill>
              </a:rPr>
              <a:t>представлена</a:t>
            </a:r>
            <a:endParaRPr lang="ru-RU" b="1" dirty="0">
              <a:solidFill>
                <a:srgbClr val="FFC000"/>
              </a:solidFill>
            </a:endParaRPr>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4464496" cy="366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860032" y="2132856"/>
            <a:ext cx="4283968" cy="1477328"/>
          </a:xfrm>
          <a:prstGeom prst="rect">
            <a:avLst/>
          </a:prstGeom>
        </p:spPr>
        <p:txBody>
          <a:bodyPr wrap="square">
            <a:spAutoFit/>
          </a:bodyPr>
          <a:lstStyle/>
          <a:p>
            <a:r>
              <a:rPr lang="ru-RU" dirty="0"/>
              <a:t>- цилиндрами и блок-цилиндрами</a:t>
            </a:r>
          </a:p>
          <a:p>
            <a:r>
              <a:rPr lang="ru-RU" dirty="0"/>
              <a:t>- отводами для цилиндров</a:t>
            </a:r>
          </a:p>
          <a:p>
            <a:r>
              <a:rPr lang="ru-RU" dirty="0" smtClean="0"/>
              <a:t>- тройниками </a:t>
            </a:r>
            <a:r>
              <a:rPr lang="ru-RU" dirty="0"/>
              <a:t>для </a:t>
            </a:r>
            <a:r>
              <a:rPr lang="ru-RU" dirty="0" smtClean="0"/>
              <a:t>цилиндров</a:t>
            </a:r>
          </a:p>
          <a:p>
            <a:r>
              <a:rPr lang="ru-RU" dirty="0" smtClean="0"/>
              <a:t>- декоративными заглушками</a:t>
            </a:r>
            <a:endParaRPr lang="ru-RU" dirty="0"/>
          </a:p>
          <a:p>
            <a:r>
              <a:rPr lang="ru-RU" dirty="0"/>
              <a:t>- защитными металлическими оболочками</a:t>
            </a:r>
          </a:p>
        </p:txBody>
      </p:sp>
    </p:spTree>
    <p:extLst>
      <p:ext uri="{BB962C8B-B14F-4D97-AF65-F5344CB8AC3E}">
        <p14:creationId xmlns:p14="http://schemas.microsoft.com/office/powerpoint/2010/main" val="2090318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Цилиндры изоляционные </a:t>
            </a:r>
            <a:r>
              <a:rPr lang="en-US" b="1" dirty="0" smtClean="0">
                <a:solidFill>
                  <a:srgbClr val="FFC000"/>
                </a:solidFill>
              </a:rPr>
              <a:t>FOAMPIPE</a:t>
            </a:r>
            <a:endParaRPr lang="ru-RU" b="1" dirty="0">
              <a:solidFill>
                <a:srgbClr val="FFC000"/>
              </a:solidFill>
            </a:endParaRPr>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54167" y="1312188"/>
            <a:ext cx="367206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95936" y="1556792"/>
            <a:ext cx="4896544" cy="1754326"/>
          </a:xfrm>
          <a:prstGeom prst="rect">
            <a:avLst/>
          </a:prstGeom>
        </p:spPr>
        <p:txBody>
          <a:bodyPr wrap="square">
            <a:spAutoFit/>
          </a:bodyPr>
          <a:lstStyle/>
          <a:p>
            <a:r>
              <a:rPr lang="ru-RU" dirty="0"/>
              <a:t>Цилиндры </a:t>
            </a:r>
            <a:r>
              <a:rPr lang="ru-RU" dirty="0" err="1"/>
              <a:t>Фомпайп</a:t>
            </a:r>
            <a:r>
              <a:rPr lang="ru-RU" dirty="0"/>
              <a:t> – это уникальный продукт, производимый из плит </a:t>
            </a:r>
            <a:r>
              <a:rPr lang="ru-RU" dirty="0" err="1"/>
              <a:t>экструдированного</a:t>
            </a:r>
            <a:r>
              <a:rPr lang="ru-RU" dirty="0"/>
              <a:t> </a:t>
            </a:r>
            <a:r>
              <a:rPr lang="ru-RU" dirty="0" err="1"/>
              <a:t>пенополистирола</a:t>
            </a:r>
            <a:r>
              <a:rPr lang="ru-RU" dirty="0"/>
              <a:t> вырезным методом. Современное оборудование, позволяет добиться точных геометрических размеров тем и обусловлено высокое качество готового продукта.</a:t>
            </a:r>
          </a:p>
        </p:txBody>
      </p:sp>
      <p:sp>
        <p:nvSpPr>
          <p:cNvPr id="5" name="Прямоугольник 4"/>
          <p:cNvSpPr/>
          <p:nvPr/>
        </p:nvSpPr>
        <p:spPr>
          <a:xfrm>
            <a:off x="3963986" y="3335418"/>
            <a:ext cx="4572000" cy="2308324"/>
          </a:xfrm>
          <a:prstGeom prst="rect">
            <a:avLst/>
          </a:prstGeom>
        </p:spPr>
        <p:txBody>
          <a:bodyPr>
            <a:spAutoFit/>
          </a:bodyPr>
          <a:lstStyle/>
          <a:p>
            <a:r>
              <a:rPr lang="ru-RU" dirty="0"/>
              <a:t>Высокоточные размеры готовой продукции и специализированный тепловой замок на каждом сегменте, позволяет с легкостью осуществить монтаж любой трубы. По сравнению с пенополиуретановыми скорлупами, не требуется много рабочих сил. Цилиндр FOAMPIPE сможет смонтировать один человек просто защелкнув замок между сегментами на трубе.</a:t>
            </a:r>
          </a:p>
        </p:txBody>
      </p:sp>
      <p:sp>
        <p:nvSpPr>
          <p:cNvPr id="6" name="Прямоугольник 5"/>
          <p:cNvSpPr/>
          <p:nvPr/>
        </p:nvSpPr>
        <p:spPr>
          <a:xfrm>
            <a:off x="251520" y="3889415"/>
            <a:ext cx="4572000" cy="1200329"/>
          </a:xfrm>
          <a:prstGeom prst="rect">
            <a:avLst/>
          </a:prstGeom>
        </p:spPr>
        <p:txBody>
          <a:bodyPr>
            <a:spAutoFit/>
          </a:bodyPr>
          <a:lstStyle/>
          <a:p>
            <a:r>
              <a:rPr lang="ru-RU" dirty="0" smtClean="0">
                <a:solidFill>
                  <a:srgbClr val="FFFF00"/>
                </a:solidFill>
              </a:rPr>
              <a:t>Специальный </a:t>
            </a:r>
            <a:r>
              <a:rPr lang="ru-RU" dirty="0">
                <a:solidFill>
                  <a:srgbClr val="FFFF00"/>
                </a:solidFill>
              </a:rPr>
              <a:t>тепловой замок, </a:t>
            </a:r>
            <a:endParaRPr lang="ru-RU" dirty="0" smtClean="0">
              <a:solidFill>
                <a:srgbClr val="FFFF00"/>
              </a:solidFill>
            </a:endParaRPr>
          </a:p>
          <a:p>
            <a:r>
              <a:rPr lang="ru-RU" dirty="0" smtClean="0">
                <a:solidFill>
                  <a:srgbClr val="FFFF00"/>
                </a:solidFill>
              </a:rPr>
              <a:t>препятствует </a:t>
            </a:r>
            <a:r>
              <a:rPr lang="ru-RU" dirty="0" err="1">
                <a:solidFill>
                  <a:srgbClr val="FFFF00"/>
                </a:solidFill>
              </a:rPr>
              <a:t>теплопотерям</a:t>
            </a:r>
            <a:r>
              <a:rPr lang="ru-RU" dirty="0">
                <a:solidFill>
                  <a:srgbClr val="FFFF00"/>
                </a:solidFill>
              </a:rPr>
              <a:t> в </a:t>
            </a:r>
            <a:endParaRPr lang="ru-RU" dirty="0" smtClean="0">
              <a:solidFill>
                <a:srgbClr val="FFFF00"/>
              </a:solidFill>
            </a:endParaRPr>
          </a:p>
          <a:p>
            <a:r>
              <a:rPr lang="ru-RU" dirty="0" smtClean="0">
                <a:solidFill>
                  <a:srgbClr val="FFFF00"/>
                </a:solidFill>
              </a:rPr>
              <a:t>месте </a:t>
            </a:r>
            <a:r>
              <a:rPr lang="ru-RU" dirty="0">
                <a:solidFill>
                  <a:srgbClr val="FFFF00"/>
                </a:solidFill>
              </a:rPr>
              <a:t>продольного </a:t>
            </a:r>
            <a:r>
              <a:rPr lang="ru-RU" dirty="0" smtClean="0">
                <a:solidFill>
                  <a:srgbClr val="FFFF00"/>
                </a:solidFill>
              </a:rPr>
              <a:t>стыка!</a:t>
            </a:r>
          </a:p>
          <a:p>
            <a:endParaRPr lang="ru-RU" dirty="0"/>
          </a:p>
        </p:txBody>
      </p:sp>
    </p:spTree>
    <p:extLst>
      <p:ext uri="{BB962C8B-B14F-4D97-AF65-F5344CB8AC3E}">
        <p14:creationId xmlns:p14="http://schemas.microsoft.com/office/powerpoint/2010/main" val="2153298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ОТВОД изоляционный </a:t>
            </a:r>
            <a:r>
              <a:rPr lang="en-US" b="1" dirty="0">
                <a:solidFill>
                  <a:srgbClr val="FFC000"/>
                </a:solidFill>
              </a:rPr>
              <a:t>FOAMPIPE</a:t>
            </a:r>
            <a:endParaRPr lang="ru-RU" b="1" dirty="0">
              <a:solidFill>
                <a:srgbClr val="FFC000"/>
              </a:solidFill>
            </a:endParaRPr>
          </a:p>
        </p:txBody>
      </p:sp>
      <p:pic>
        <p:nvPicPr>
          <p:cNvPr id="5123"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23529" y="1484784"/>
            <a:ext cx="382598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067944" y="1556792"/>
            <a:ext cx="4572000" cy="2862322"/>
          </a:xfrm>
          <a:prstGeom prst="rect">
            <a:avLst/>
          </a:prstGeom>
        </p:spPr>
        <p:txBody>
          <a:bodyPr>
            <a:spAutoFit/>
          </a:bodyPr>
          <a:lstStyle/>
          <a:p>
            <a:r>
              <a:rPr lang="ru-RU" dirty="0"/>
              <a:t>Специализированные изделия из </a:t>
            </a:r>
            <a:r>
              <a:rPr lang="ru-RU" dirty="0" err="1"/>
              <a:t>экструдированного</a:t>
            </a:r>
            <a:r>
              <a:rPr lang="ru-RU" dirty="0"/>
              <a:t> </a:t>
            </a:r>
            <a:r>
              <a:rPr lang="ru-RU" dirty="0" err="1"/>
              <a:t>пенополистирола</a:t>
            </a:r>
            <a:r>
              <a:rPr lang="ru-RU" dirty="0"/>
              <a:t> в виде отводов для сложных участков трубопроводов, изготавливаются точными размерами 45°С и 90°С. Сегодня нет необходимости пытаться вырезать самим из прямых участков цилиндров, тратить время и человеческие ресурсы. Теперь продукция «</a:t>
            </a:r>
            <a:r>
              <a:rPr lang="ru-RU" dirty="0" err="1"/>
              <a:t>Фомпайп</a:t>
            </a:r>
            <a:r>
              <a:rPr lang="ru-RU" dirty="0"/>
              <a:t>» представлена не только прямыми участками в виде цилиндров, но и тройниками и отводами.</a:t>
            </a:r>
          </a:p>
        </p:txBody>
      </p:sp>
      <p:sp>
        <p:nvSpPr>
          <p:cNvPr id="5" name="Прямоугольник 4"/>
          <p:cNvSpPr/>
          <p:nvPr/>
        </p:nvSpPr>
        <p:spPr>
          <a:xfrm>
            <a:off x="467544" y="4436384"/>
            <a:ext cx="4572000" cy="1200329"/>
          </a:xfrm>
          <a:prstGeom prst="rect">
            <a:avLst/>
          </a:prstGeom>
        </p:spPr>
        <p:txBody>
          <a:bodyPr>
            <a:spAutoFit/>
          </a:bodyPr>
          <a:lstStyle/>
          <a:p>
            <a:r>
              <a:rPr lang="ru-RU" dirty="0">
                <a:solidFill>
                  <a:srgbClr val="FFFF00"/>
                </a:solidFill>
              </a:rPr>
              <a:t>Компьютерная резка, позволяет сделать типоразмеры с максимальной точностью, что и обеспечит в процессе эксплуатации долговечность и надежную тепловую изоляцию. </a:t>
            </a:r>
          </a:p>
        </p:txBody>
      </p:sp>
    </p:spTree>
    <p:extLst>
      <p:ext uri="{BB962C8B-B14F-4D97-AF65-F5344CB8AC3E}">
        <p14:creationId xmlns:p14="http://schemas.microsoft.com/office/powerpoint/2010/main" val="1371903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C000"/>
                </a:solidFill>
              </a:rPr>
              <a:t>ТРОЙНИКИ </a:t>
            </a:r>
            <a:r>
              <a:rPr lang="ru-RU" b="1" dirty="0" smtClean="0">
                <a:solidFill>
                  <a:srgbClr val="FFC000"/>
                </a:solidFill>
              </a:rPr>
              <a:t>Изоляционные </a:t>
            </a:r>
            <a:r>
              <a:rPr lang="en-US" b="1" dirty="0" smtClean="0">
                <a:solidFill>
                  <a:srgbClr val="FFC000"/>
                </a:solidFill>
              </a:rPr>
              <a:t>FOAMPIPE </a:t>
            </a:r>
            <a:endParaRPr lang="ru-RU" b="1" dirty="0">
              <a:solidFill>
                <a:srgbClr val="FFC000"/>
              </a:solidFill>
            </a:endParaRPr>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3570001" cy="26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23928" y="1484784"/>
            <a:ext cx="4572000" cy="3416320"/>
          </a:xfrm>
          <a:prstGeom prst="rect">
            <a:avLst/>
          </a:prstGeom>
        </p:spPr>
        <p:txBody>
          <a:bodyPr>
            <a:spAutoFit/>
          </a:bodyPr>
          <a:lstStyle/>
          <a:p>
            <a:r>
              <a:rPr lang="ru-RU" dirty="0"/>
              <a:t>Для теплоизоляционных цилиндров и блок-цилиндров производимых из </a:t>
            </a:r>
            <a:r>
              <a:rPr lang="ru-RU" dirty="0" err="1"/>
              <a:t>экструдированного</a:t>
            </a:r>
            <a:r>
              <a:rPr lang="ru-RU" dirty="0"/>
              <a:t> </a:t>
            </a:r>
            <a:r>
              <a:rPr lang="ru-RU" dirty="0" err="1"/>
              <a:t>пенополистирола</a:t>
            </a:r>
            <a:r>
              <a:rPr lang="ru-RU" dirty="0"/>
              <a:t>, предусмотрены тройники «FOAMPIPE TR». Вам больше не придется тратить время на вырезания тройника и подгонки по размерам. Тройники из </a:t>
            </a:r>
            <a:r>
              <a:rPr lang="ru-RU" dirty="0" err="1"/>
              <a:t>экструдированного</a:t>
            </a:r>
            <a:r>
              <a:rPr lang="ru-RU" dirty="0"/>
              <a:t> </a:t>
            </a:r>
            <a:r>
              <a:rPr lang="ru-RU" dirty="0" err="1"/>
              <a:t>пенополистирола</a:t>
            </a:r>
            <a:r>
              <a:rPr lang="ru-RU" dirty="0"/>
              <a:t> состоят из нескольких сегментов и легко за считанные минуты, монтируется на трубопроводе. Они обладают высокой точностью, что позволяет обеспечить плотный монтаж и избежать в процессе эксплуатации потери тепла.</a:t>
            </a:r>
          </a:p>
        </p:txBody>
      </p:sp>
      <p:sp>
        <p:nvSpPr>
          <p:cNvPr id="5" name="Прямоугольник 4"/>
          <p:cNvSpPr/>
          <p:nvPr/>
        </p:nvSpPr>
        <p:spPr>
          <a:xfrm>
            <a:off x="251520" y="4879836"/>
            <a:ext cx="4572000" cy="923330"/>
          </a:xfrm>
          <a:prstGeom prst="rect">
            <a:avLst/>
          </a:prstGeom>
        </p:spPr>
        <p:txBody>
          <a:bodyPr>
            <a:spAutoFit/>
          </a:bodyPr>
          <a:lstStyle/>
          <a:p>
            <a:r>
              <a:rPr lang="ru-RU" dirty="0">
                <a:solidFill>
                  <a:srgbClr val="FFFF00"/>
                </a:solidFill>
              </a:rPr>
              <a:t>Продукция применяется в сочетании с цилиндрами и отводами «</a:t>
            </a:r>
            <a:r>
              <a:rPr lang="ru-RU" dirty="0" err="1">
                <a:solidFill>
                  <a:srgbClr val="FFFF00"/>
                </a:solidFill>
              </a:rPr>
              <a:t>Фомпайп</a:t>
            </a:r>
            <a:r>
              <a:rPr lang="ru-RU" dirty="0">
                <a:solidFill>
                  <a:srgbClr val="FFFF00"/>
                </a:solidFill>
              </a:rPr>
              <a:t>» </a:t>
            </a:r>
            <a:r>
              <a:rPr lang="ru-RU" dirty="0" smtClean="0">
                <a:solidFill>
                  <a:srgbClr val="FFFF00"/>
                </a:solidFill>
              </a:rPr>
              <a:t/>
            </a:r>
            <a:br>
              <a:rPr lang="ru-RU" dirty="0" smtClean="0">
                <a:solidFill>
                  <a:srgbClr val="FFFF00"/>
                </a:solidFill>
              </a:rPr>
            </a:br>
            <a:r>
              <a:rPr lang="ru-RU" dirty="0" smtClean="0">
                <a:solidFill>
                  <a:srgbClr val="FFFF00"/>
                </a:solidFill>
              </a:rPr>
              <a:t>с </a:t>
            </a:r>
            <a:r>
              <a:rPr lang="ru-RU" dirty="0">
                <a:solidFill>
                  <a:srgbClr val="FFFF00"/>
                </a:solidFill>
              </a:rPr>
              <a:t>диаметром от 21 до 1425 мм. </a:t>
            </a:r>
          </a:p>
        </p:txBody>
      </p:sp>
    </p:spTree>
    <p:extLst>
      <p:ext uri="{BB962C8B-B14F-4D97-AF65-F5344CB8AC3E}">
        <p14:creationId xmlns:p14="http://schemas.microsoft.com/office/powerpoint/2010/main" val="1697275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C000"/>
                </a:solidFill>
              </a:rPr>
              <a:t>ЦИЛИНДРЫ FOAMPIPE SP ME В ОЦИНКОВАННОЙ ОБОЛОЧКЕ</a:t>
            </a:r>
            <a:endParaRPr lang="ru-RU" b="1" dirty="0">
              <a:solidFill>
                <a:srgbClr val="FFC000"/>
              </a:solidFill>
            </a:endParaRPr>
          </a:p>
        </p:txBody>
      </p:sp>
      <p:pic>
        <p:nvPicPr>
          <p:cNvPr id="4" name="Объект 3"/>
          <p:cNvPicPr>
            <a:picLocks noGrp="1" noChangeAspect="1"/>
          </p:cNvPicPr>
          <p:nvPr>
            <p:ph sz="quarter" idx="13"/>
          </p:nvPr>
        </p:nvPicPr>
        <p:blipFill>
          <a:blip r:embed="rId2"/>
          <a:stretch>
            <a:fillRect/>
          </a:stretch>
        </p:blipFill>
        <p:spPr>
          <a:xfrm>
            <a:off x="609600" y="1556792"/>
            <a:ext cx="3876145" cy="2012596"/>
          </a:xfrm>
          <a:prstGeom prst="rect">
            <a:avLst/>
          </a:prstGeom>
        </p:spPr>
      </p:pic>
      <p:sp>
        <p:nvSpPr>
          <p:cNvPr id="5" name="Прямоугольник 4"/>
          <p:cNvSpPr/>
          <p:nvPr/>
        </p:nvSpPr>
        <p:spPr>
          <a:xfrm>
            <a:off x="4572000" y="1556792"/>
            <a:ext cx="4184568" cy="3693319"/>
          </a:xfrm>
          <a:prstGeom prst="rect">
            <a:avLst/>
          </a:prstGeom>
        </p:spPr>
        <p:txBody>
          <a:bodyPr wrap="square">
            <a:spAutoFit/>
          </a:bodyPr>
          <a:lstStyle/>
          <a:p>
            <a:r>
              <a:rPr lang="ru-RU" dirty="0"/>
              <a:t>Цилиндры FOAMPIPE SP ME — замена пенополиуретановой теплоизоляции (ППУ), имеющая ряд преимуществ. Оцинкованное покрытие продукции FOAMPIPE SP ME имеет толщину металла 0,55 мм, в соответствии с нормами СНиП 41-03-2003, и не требует дополнительного стягивания бандажной лентой на трубе.</a:t>
            </a:r>
          </a:p>
          <a:p>
            <a:r>
              <a:rPr lang="ru-RU" dirty="0"/>
              <a:t>Монтаж цилиндров FOAMPIPE SP ME: изделие имеет один разъемный шов, одевается на трубу и захлопывается, в готовые отверстия кожуха закручиваются </a:t>
            </a:r>
            <a:r>
              <a:rPr lang="ru-RU" dirty="0" err="1"/>
              <a:t>саморезы</a:t>
            </a:r>
            <a:r>
              <a:rPr lang="ru-RU" dirty="0" smtClean="0"/>
              <a:t>.</a:t>
            </a:r>
            <a:endParaRPr lang="ru-RU" dirty="0"/>
          </a:p>
        </p:txBody>
      </p:sp>
      <p:sp>
        <p:nvSpPr>
          <p:cNvPr id="6" name="Прямоугольник 5"/>
          <p:cNvSpPr/>
          <p:nvPr/>
        </p:nvSpPr>
        <p:spPr>
          <a:xfrm>
            <a:off x="609600" y="3569388"/>
            <a:ext cx="3528392" cy="1754326"/>
          </a:xfrm>
          <a:prstGeom prst="rect">
            <a:avLst/>
          </a:prstGeom>
        </p:spPr>
        <p:txBody>
          <a:bodyPr wrap="square">
            <a:spAutoFit/>
          </a:bodyPr>
          <a:lstStyle/>
          <a:p>
            <a:r>
              <a:rPr lang="ru-RU" dirty="0">
                <a:solidFill>
                  <a:srgbClr val="FFFF00"/>
                </a:solidFill>
              </a:rPr>
              <a:t>Пазы на торцах соседствующих цилиндров соединяются, и не требуют герметизации.</a:t>
            </a:r>
          </a:p>
          <a:p>
            <a:r>
              <a:rPr lang="ru-RU" dirty="0">
                <a:solidFill>
                  <a:srgbClr val="FFFF00"/>
                </a:solidFill>
              </a:rPr>
              <a:t>Для монтажа теплоизоляции на большинство диаметров труб достаточно одного человека.</a:t>
            </a:r>
          </a:p>
        </p:txBody>
      </p:sp>
    </p:spTree>
    <p:extLst>
      <p:ext uri="{BB962C8B-B14F-4D97-AF65-F5344CB8AC3E}">
        <p14:creationId xmlns:p14="http://schemas.microsoft.com/office/powerpoint/2010/main" val="6141304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C000"/>
                </a:solidFill>
              </a:rPr>
              <a:t>FOAMPIPE SEWER </a:t>
            </a:r>
            <a:r>
              <a:rPr lang="en-US" b="1" dirty="0" smtClean="0">
                <a:solidFill>
                  <a:srgbClr val="FFC000"/>
                </a:solidFill>
              </a:rPr>
              <a:t/>
            </a:r>
            <a:br>
              <a:rPr lang="en-US" b="1" dirty="0" smtClean="0">
                <a:solidFill>
                  <a:srgbClr val="FFC000"/>
                </a:solidFill>
              </a:rPr>
            </a:br>
            <a:r>
              <a:rPr lang="ru-RU" b="1" dirty="0" smtClean="0">
                <a:solidFill>
                  <a:srgbClr val="FFC000"/>
                </a:solidFill>
              </a:rPr>
              <a:t>ДЛЯ </a:t>
            </a:r>
            <a:r>
              <a:rPr lang="ru-RU" b="1" dirty="0">
                <a:solidFill>
                  <a:srgbClr val="FFC000"/>
                </a:solidFill>
              </a:rPr>
              <a:t>КАНАЛИЗАЦИОННЫХ ТРУБ</a:t>
            </a:r>
            <a:endParaRPr lang="ru-RU" b="1" dirty="0">
              <a:solidFill>
                <a:srgbClr val="FFC000"/>
              </a:solidFill>
            </a:endParaRPr>
          </a:p>
        </p:txBody>
      </p:sp>
      <p:pic>
        <p:nvPicPr>
          <p:cNvPr id="4" name="Объект 3"/>
          <p:cNvPicPr>
            <a:picLocks noGrp="1" noChangeAspect="1"/>
          </p:cNvPicPr>
          <p:nvPr>
            <p:ph sz="quarter" idx="13"/>
          </p:nvPr>
        </p:nvPicPr>
        <p:blipFill>
          <a:blip r:embed="rId2"/>
          <a:stretch>
            <a:fillRect/>
          </a:stretch>
        </p:blipFill>
        <p:spPr>
          <a:xfrm>
            <a:off x="609600" y="1416502"/>
            <a:ext cx="2960738" cy="2836912"/>
          </a:xfrm>
          <a:prstGeom prst="rect">
            <a:avLst/>
          </a:prstGeom>
        </p:spPr>
      </p:pic>
      <p:sp>
        <p:nvSpPr>
          <p:cNvPr id="5" name="Прямоугольник 4"/>
          <p:cNvSpPr/>
          <p:nvPr/>
        </p:nvSpPr>
        <p:spPr>
          <a:xfrm>
            <a:off x="3766369" y="1398990"/>
            <a:ext cx="4572000" cy="2031325"/>
          </a:xfrm>
          <a:prstGeom prst="rect">
            <a:avLst/>
          </a:prstGeom>
        </p:spPr>
        <p:txBody>
          <a:bodyPr>
            <a:spAutoFit/>
          </a:bodyPr>
          <a:lstStyle/>
          <a:p>
            <a:r>
              <a:rPr lang="ru-RU" dirty="0" err="1"/>
              <a:t>Foampipe</a:t>
            </a:r>
            <a:r>
              <a:rPr lang="ru-RU" dirty="0"/>
              <a:t> </a:t>
            </a:r>
            <a:r>
              <a:rPr lang="ru-RU" dirty="0" err="1"/>
              <a:t>Sewer</a:t>
            </a:r>
            <a:r>
              <a:rPr lang="ru-RU" dirty="0"/>
              <a:t> – это уникальное и новое решение для утепления канализационных труб в гражданском и промышленном строительстве. Особенно остро вопрос стоит для канализационных пластиковых труб диаметром 110 мм, которые закапываются в землю и в холодное время года промерзают.</a:t>
            </a:r>
          </a:p>
        </p:txBody>
      </p:sp>
      <p:sp>
        <p:nvSpPr>
          <p:cNvPr id="7" name="Прямоугольник 6"/>
          <p:cNvSpPr/>
          <p:nvPr/>
        </p:nvSpPr>
        <p:spPr>
          <a:xfrm>
            <a:off x="609600" y="4253414"/>
            <a:ext cx="7920880" cy="1477328"/>
          </a:xfrm>
          <a:prstGeom prst="rect">
            <a:avLst/>
          </a:prstGeom>
        </p:spPr>
        <p:txBody>
          <a:bodyPr wrap="square">
            <a:spAutoFit/>
          </a:bodyPr>
          <a:lstStyle/>
          <a:p>
            <a:r>
              <a:rPr lang="ru-RU" dirty="0">
                <a:solidFill>
                  <a:srgbClr val="FFFF00"/>
                </a:solidFill>
              </a:rPr>
              <a:t>Для решения данной проблемы, специально разработаны цилиндры </a:t>
            </a:r>
            <a:r>
              <a:rPr lang="ru-RU" dirty="0" err="1">
                <a:solidFill>
                  <a:srgbClr val="FFFF00"/>
                </a:solidFill>
              </a:rPr>
              <a:t>Фомпайп</a:t>
            </a:r>
            <a:r>
              <a:rPr lang="ru-RU" dirty="0">
                <a:solidFill>
                  <a:srgbClr val="FFFF00"/>
                </a:solidFill>
              </a:rPr>
              <a:t> для канализации. Пластиковые трубы обладают многими положительными достоинствами, только неработоспособны при низких температурах. В сочетании с теплоизоляцией из </a:t>
            </a:r>
            <a:r>
              <a:rPr lang="ru-RU" dirty="0" err="1">
                <a:solidFill>
                  <a:srgbClr val="FFFF00"/>
                </a:solidFill>
              </a:rPr>
              <a:t>экструдированного</a:t>
            </a:r>
            <a:r>
              <a:rPr lang="ru-RU" dirty="0">
                <a:solidFill>
                  <a:srgbClr val="FFFF00"/>
                </a:solidFill>
              </a:rPr>
              <a:t> </a:t>
            </a:r>
            <a:r>
              <a:rPr lang="ru-RU" dirty="0" err="1">
                <a:solidFill>
                  <a:srgbClr val="FFFF00"/>
                </a:solidFill>
              </a:rPr>
              <a:t>пенополистирола</a:t>
            </a:r>
            <a:r>
              <a:rPr lang="ru-RU" dirty="0">
                <a:solidFill>
                  <a:srgbClr val="FFFF00"/>
                </a:solidFill>
              </a:rPr>
              <a:t> решается проблема промерзания и увеличивается срок эксплуатации до 50 лет.</a:t>
            </a:r>
          </a:p>
        </p:txBody>
      </p:sp>
    </p:spTree>
    <p:extLst>
      <p:ext uri="{BB962C8B-B14F-4D97-AF65-F5344CB8AC3E}">
        <p14:creationId xmlns:p14="http://schemas.microsoft.com/office/powerpoint/2010/main" val="174978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558</TotalTime>
  <Words>755</Words>
  <Application>Microsoft Office PowerPoint</Application>
  <PresentationFormat>Экран (4:3)</PresentationFormat>
  <Paragraphs>54</Paragraphs>
  <Slides>15</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15</vt:i4>
      </vt:variant>
    </vt:vector>
  </HeadingPairs>
  <TitlesOfParts>
    <vt:vector size="18" baseType="lpstr">
      <vt:lpstr>Arial</vt:lpstr>
      <vt:lpstr>Arial Narrow</vt:lpstr>
      <vt:lpstr>Горизонт</vt:lpstr>
      <vt:lpstr>Презентация PowerPoint</vt:lpstr>
      <vt:lpstr>Надежная теплоизоляция</vt:lpstr>
      <vt:lpstr>Ø от 21 до 1420 мм</vt:lpstr>
      <vt:lpstr>Продукция «FOAMPIPE» представлена</vt:lpstr>
      <vt:lpstr>Цилиндры изоляционные FOAMPIPE</vt:lpstr>
      <vt:lpstr>ОТВОД изоляционный FOAMPIPE</vt:lpstr>
      <vt:lpstr>ТРОЙНИКИ Изоляционные FOAMPIPE </vt:lpstr>
      <vt:lpstr>ЦИЛИНДРЫ FOAMPIPE SP ME В ОЦИНКОВАННОЙ ОБОЛОЧКЕ</vt:lpstr>
      <vt:lpstr>FOAMPIPE SEWER  ДЛЯ КАНАЛИЗАЦИОННЫХ ТРУБ</vt:lpstr>
      <vt:lpstr>Преимущества продукции «FOAMPIPE»</vt:lpstr>
      <vt:lpstr>Преимущества изделий "FOAMPIPE" при монтаже</vt:lpstr>
      <vt:lpstr>Инзырейское месторождение</vt:lpstr>
      <vt:lpstr>Электрогорск М.О. </vt:lpstr>
      <vt:lpstr>П-образный тепловой замок</vt:lpstr>
      <vt:lpstr>Изоляция foampipe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Dmitry Salmanov</dc:creator>
  <cp:lastModifiedBy>DELL_PC</cp:lastModifiedBy>
  <cp:revision>18</cp:revision>
  <dcterms:created xsi:type="dcterms:W3CDTF">2017-09-18T10:13:03Z</dcterms:created>
  <dcterms:modified xsi:type="dcterms:W3CDTF">2017-09-18T20:23:37Z</dcterms:modified>
</cp:coreProperties>
</file>